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CC66FF"/>
    <a:srgbClr val="6600FF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686A14-A65D-4310-A2C1-8F480CFD9AAD}" type="datetimeFigureOut">
              <a:rPr lang="en-US" smtClean="0"/>
              <a:pPr/>
              <a:t>12/19/2019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F044B2-9AAD-49E4-AD5A-A0C120B0ACC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2214554"/>
            <a:ext cx="7286676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i-IN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  <a:reflection blurRad="12700" stA="50000" endPos="50000" dist="5000" dir="5400000" sy="-100000" rotWithShape="0"/>
                </a:effectLst>
              </a:rPr>
              <a:t>सुस्वागतम्</a:t>
            </a:r>
            <a:endParaRPr lang="en-IN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8662" y="1071546"/>
            <a:ext cx="7258072" cy="344786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श्री छत्रपती शिवाजी महाविदयालय, उमरगा.</a:t>
            </a:r>
            <a:b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जि. उस्मानाबाद.</a:t>
            </a:r>
            <a:b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समाजशास्त्र विभाग.</a:t>
            </a:r>
            <a:b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प्रा. पी.डी. पाटील</a:t>
            </a:r>
            <a:b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hi-IN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समाजशास्त्र विभाग प्रमूख</a:t>
            </a:r>
            <a:endParaRPr lang="en-IN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4414" y="1481329"/>
            <a:ext cx="6500858" cy="25191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i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बी.ए. व्दितीय वर्ष</a:t>
            </a:r>
          </a:p>
          <a:p>
            <a:pPr algn="ctr">
              <a:buNone/>
            </a:pPr>
            <a:r>
              <a:rPr lang="hi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पेपर क्र - </a:t>
            </a:r>
            <a:r>
              <a:rPr lang="hi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०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६</a:t>
            </a:r>
            <a:endParaRPr lang="hi-IN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>
              <a:buNone/>
            </a:pPr>
            <a:r>
              <a:rPr lang="hi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समकालीन नागरी समस्या</a:t>
            </a:r>
            <a:endParaRPr lang="en-IN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hi-IN" sz="3300" b="1" dirty="0" smtClean="0"/>
              <a:t>बालगुन्हेगारी (</a:t>
            </a:r>
            <a:r>
              <a:rPr lang="en-IN" sz="3300" b="1" dirty="0" smtClean="0"/>
              <a:t>Juvenile Delinquency)</a:t>
            </a:r>
          </a:p>
          <a:p>
            <a:pPr algn="just">
              <a:lnSpc>
                <a:spcPct val="170000"/>
              </a:lnSpc>
              <a:buNone/>
            </a:pPr>
            <a:r>
              <a:rPr lang="hi-IN" b="1" dirty="0" smtClean="0"/>
              <a:t>प्रस्तावना</a:t>
            </a:r>
            <a:r>
              <a:rPr lang="hi-IN" dirty="0" smtClean="0"/>
              <a:t> :- आधूनिक समाजाला भेडसावणाऱ्या अनेक सामाजिक समस्या आहेत. त्यापैकी बालगुन्हेगारी ही एक ज्वलंत समस्या आहे. बालगुन्हेगारी ही लहान मुलांमध्ये खोटे बोलणे, लपविणे मार चूकविण्यासाठी सत्य न सांगणे, मोह न आवरून छोट्या वस्तू पळविणे इत्यादी प्रकारातून सौम्य स्वरूपात घरोघर दिसून येत आहे बालगुन्हेगारीचे प्रमाण शहरी विभागात भयानक स्वरूपाचे आहे.</a:t>
            </a:r>
          </a:p>
          <a:p>
            <a:pPr algn="just">
              <a:lnSpc>
                <a:spcPct val="170000"/>
              </a:lnSpc>
              <a:buNone/>
            </a:pPr>
            <a:r>
              <a:rPr lang="hi-IN" dirty="0" smtClean="0"/>
              <a:t>रेल्वेस्टेशन, बसस्थानके बाजार, पूल, रस्ते, चित्रपट ग्रहाजवळ हॉटेल, पानाची दुकाने इ. ठिकाणी हजारोंच्या संख्‍येने ही मुले अर्धनग्नावस्थेत भीक मागताना, छोट्या-मोठ्या चोऱ्या करताना, पाकीट मारताना आढळतात. हीच मुले बिड्या, सिगारेट, पान आदी शौक करताना आढळतात.</a:t>
            </a:r>
          </a:p>
          <a:p>
            <a:pPr algn="just">
              <a:lnSpc>
                <a:spcPct val="170000"/>
              </a:lnSpc>
              <a:buNone/>
            </a:pPr>
            <a:r>
              <a:rPr lang="hi-IN" dirty="0" smtClean="0"/>
              <a:t>झोपडपट्टयातून हे प्रमाण अधिक दिसते. ही सर्व मुले-मुली जाणूनबुजून कायदयाचे व सामाजिक रूढीचे उल्लंघन करीत असतात परिणामी बालगुन्हेगारीला जन्म देतात. वयात न आलेल्या मुलाने अगर मुलीने प्रचलित कायदया विरूध्द व सामाजिक नियंत्रणाविरूध्द एखादे कृत्य केले तर त्या कृत्यास बालगुन्हेगारी असे म्हटले जाते. भारतात सर्व राज्यातील पंधरा वर्षांखालील, महाराष्ट्रात १६ वर्षाखालील मुलगा १८ वर्षाखालील मुलगी </a:t>
            </a:r>
          </a:p>
          <a:p>
            <a:pPr algn="just">
              <a:lnSpc>
                <a:spcPct val="170000"/>
              </a:lnSpc>
              <a:buNone/>
            </a:pPr>
            <a:r>
              <a:rPr lang="hi-IN" dirty="0" smtClean="0"/>
              <a:t>बालगुन्हेगार समजली जाते. अमेरिकेत ही मर्यादा ७ ते १६ वर्ष पर्यतची आहे. जगातील काही देशात तर १८ वर्षापर्यंतच्या गुन्हेगारांना बालगुन्हेगार समजले जाते.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hi-IN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66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बालगुन्हेगारीचा अर्थ</a:t>
            </a:r>
            <a:r>
              <a:rPr lang="en-US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66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hi-IN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66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/</a:t>
            </a:r>
            <a:r>
              <a:rPr lang="en-US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66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hi-IN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66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व्याख्या</a:t>
            </a:r>
            <a:r>
              <a:rPr lang="en-US" sz="3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6600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:-</a:t>
            </a:r>
            <a:endParaRPr lang="hi-IN" sz="3800" b="1" dirty="0" smtClean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6600FF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marL="624078" indent="-514350" algn="just">
              <a:lnSpc>
                <a:spcPct val="170000"/>
              </a:lnSpc>
              <a:buNone/>
            </a:pPr>
            <a:r>
              <a:rPr lang="en-US" sz="2900" b="1" dirty="0" smtClean="0">
                <a:solidFill>
                  <a:sysClr val="windowText" lastClr="000000"/>
                </a:solidFill>
              </a:rPr>
              <a:t>१) </a:t>
            </a:r>
            <a:r>
              <a:rPr lang="hi-IN" sz="2900" b="1" dirty="0" smtClean="0">
                <a:solidFill>
                  <a:sysClr val="windowText" lastClr="000000"/>
                </a:solidFill>
              </a:rPr>
              <a:t>श्री. फ्रिडलैंडर :- ''कायद्याच्या दृष्टीने बालगुन्हेगारी म्हणजे गैरवागणूक“</a:t>
            </a:r>
            <a:endParaRPr lang="en-US" sz="2900" b="1" dirty="0" smtClean="0">
              <a:solidFill>
                <a:sysClr val="windowText" lastClr="000000"/>
              </a:solidFill>
            </a:endParaRPr>
          </a:p>
          <a:p>
            <a:pPr marL="624078" indent="-514350" algn="just">
              <a:lnSpc>
                <a:spcPct val="170000"/>
              </a:lnSpc>
              <a:buAutoNum type="hindiNumParenR"/>
            </a:pPr>
            <a:endParaRPr lang="hi-IN" sz="2900" b="1" dirty="0" smtClean="0">
              <a:solidFill>
                <a:sysClr val="windowText" lastClr="000000"/>
              </a:solidFill>
            </a:endParaRPr>
          </a:p>
          <a:p>
            <a:pPr algn="just">
              <a:lnSpc>
                <a:spcPct val="170000"/>
              </a:lnSpc>
              <a:buNone/>
            </a:pPr>
            <a:r>
              <a:rPr lang="hi-IN" sz="2900" b="1" dirty="0" smtClean="0">
                <a:solidFill>
                  <a:sysClr val="windowText" lastClr="000000"/>
                </a:solidFill>
              </a:rPr>
              <a:t>२) श्री. सिरील् बर्ट :- ''ज्यावेळी मुलांच्या मनातील समाजविध्यातक प्रवृत्ती जोर धरतात वा मर्यादित राहू शकत नाहीत. त्यावेळी मुलाला वा मुलीला उघडपणे व अधिकृतपणे बेकायदेशीर वा अनैतिक कृत्य करावे लागते.“</a:t>
            </a:r>
            <a:endParaRPr lang="en-US" sz="2900" b="1" dirty="0" smtClean="0">
              <a:solidFill>
                <a:sysClr val="windowText" lastClr="000000"/>
              </a:solidFill>
            </a:endParaRPr>
          </a:p>
          <a:p>
            <a:pPr algn="just">
              <a:lnSpc>
                <a:spcPct val="170000"/>
              </a:lnSpc>
              <a:buNone/>
            </a:pPr>
            <a:endParaRPr lang="hi-IN" sz="2900" b="1" dirty="0" smtClean="0">
              <a:solidFill>
                <a:sysClr val="windowText" lastClr="000000"/>
              </a:solidFill>
            </a:endParaRPr>
          </a:p>
          <a:p>
            <a:pPr algn="just">
              <a:lnSpc>
                <a:spcPct val="170000"/>
              </a:lnSpc>
              <a:buNone/>
            </a:pPr>
            <a:r>
              <a:rPr lang="hi-IN" sz="2900" b="1" dirty="0" smtClean="0">
                <a:solidFill>
                  <a:sysClr val="windowText" lastClr="000000"/>
                </a:solidFill>
              </a:rPr>
              <a:t>३) विल्यम एच् शेल्डन :- "बालगुन्हेगारी म्हणजे रास्त वा योग्य अपेक्षांच्या पलीकडे गेल्यामुळे निराशेतुन निर्माण झालेली वर्तणुक“</a:t>
            </a:r>
            <a:endParaRPr lang="en-US" sz="2900" b="1" dirty="0" smtClean="0">
              <a:solidFill>
                <a:sysClr val="windowText" lastClr="000000"/>
              </a:solidFill>
            </a:endParaRPr>
          </a:p>
          <a:p>
            <a:pPr algn="just">
              <a:lnSpc>
                <a:spcPct val="170000"/>
              </a:lnSpc>
              <a:buNone/>
            </a:pPr>
            <a:endParaRPr lang="hi-IN" sz="2900" b="1" dirty="0" smtClean="0">
              <a:solidFill>
                <a:sysClr val="windowText" lastClr="000000"/>
              </a:solidFill>
            </a:endParaRPr>
          </a:p>
          <a:p>
            <a:pPr algn="just">
              <a:lnSpc>
                <a:spcPct val="170000"/>
              </a:lnSpc>
              <a:buNone/>
            </a:pPr>
            <a:r>
              <a:rPr lang="hi-IN" sz="2900" b="1" dirty="0" smtClean="0">
                <a:solidFill>
                  <a:sysClr val="windowText" lastClr="000000"/>
                </a:solidFill>
              </a:rPr>
              <a:t>४) श्री. एस्. व्ही. राव :- "मानसिक विकृती असलेली व लहान पणापासूनच मानसिक ताण असलेली मुले जी अपसामान्य वर्तणूक दाखवितात ती म्हणजे बालगुन्हेगारी"</a:t>
            </a:r>
          </a:p>
          <a:p>
            <a:pPr algn="just">
              <a:lnSpc>
                <a:spcPct val="170000"/>
              </a:lnSpc>
              <a:buNone/>
            </a:pPr>
            <a:endParaRPr lang="en-IN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500042"/>
            <a:ext cx="8229600" cy="4525963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hi-IN" sz="72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CC66FF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बालगुन्हेगारीची कारणे :-</a:t>
            </a:r>
          </a:p>
          <a:p>
            <a:pPr>
              <a:lnSpc>
                <a:spcPct val="170000"/>
              </a:lnSpc>
              <a:buNone/>
            </a:pPr>
            <a:r>
              <a:rPr lang="hi-IN" sz="5600" b="1" dirty="0" smtClean="0"/>
              <a:t>१) दारिद्र्य व बेकारी</a:t>
            </a:r>
            <a:r>
              <a:rPr lang="en-US" sz="5600" b="1" dirty="0" smtClean="0"/>
              <a:t>   		 </a:t>
            </a:r>
            <a:r>
              <a:rPr lang="hi-IN" sz="5600" b="1" dirty="0" smtClean="0"/>
              <a:t>२) अनैतिकता</a:t>
            </a:r>
          </a:p>
          <a:p>
            <a:pPr>
              <a:lnSpc>
                <a:spcPct val="170000"/>
              </a:lnSpc>
              <a:buNone/>
            </a:pPr>
            <a:r>
              <a:rPr lang="hi-IN" sz="5600" b="1" dirty="0" smtClean="0"/>
              <a:t>३) माता-पिता भांडण</a:t>
            </a:r>
            <a:r>
              <a:rPr lang="en-US" sz="5600" b="1" dirty="0" smtClean="0"/>
              <a:t>    		 </a:t>
            </a:r>
            <a:r>
              <a:rPr lang="hi-IN" sz="5600" b="1" dirty="0" smtClean="0"/>
              <a:t>४) व्यसन</a:t>
            </a:r>
          </a:p>
          <a:p>
            <a:pPr>
              <a:lnSpc>
                <a:spcPct val="170000"/>
              </a:lnSpc>
              <a:buNone/>
            </a:pPr>
            <a:r>
              <a:rPr lang="hi-IN" sz="5600" b="1" dirty="0" smtClean="0"/>
              <a:t>५) मुलाचा त्याग</a:t>
            </a:r>
            <a:r>
              <a:rPr lang="en-US" sz="5600" b="1" dirty="0" smtClean="0"/>
              <a:t>         		 </a:t>
            </a:r>
            <a:r>
              <a:rPr lang="hi-IN" sz="5600" b="1" dirty="0" smtClean="0"/>
              <a:t>६) अपुरा निवारा</a:t>
            </a:r>
          </a:p>
          <a:p>
            <a:pPr>
              <a:lnSpc>
                <a:spcPct val="170000"/>
              </a:lnSpc>
              <a:buNone/>
            </a:pPr>
            <a:r>
              <a:rPr lang="hi-IN" sz="5600" b="1" dirty="0" smtClean="0"/>
              <a:t>७) कुसंगत</a:t>
            </a:r>
            <a:r>
              <a:rPr lang="en-US" sz="5600" b="1" dirty="0" smtClean="0"/>
              <a:t>               		 </a:t>
            </a:r>
            <a:r>
              <a:rPr lang="hi-IN" sz="5600" b="1" dirty="0" smtClean="0"/>
              <a:t>८) कडक शिस्त</a:t>
            </a:r>
          </a:p>
          <a:p>
            <a:pPr>
              <a:lnSpc>
                <a:spcPct val="170000"/>
              </a:lnSpc>
              <a:buNone/>
            </a:pPr>
            <a:r>
              <a:rPr lang="hi-IN" sz="5600" b="1" dirty="0" smtClean="0"/>
              <a:t>९) अश्लील चित्रपट आणि साहित्य</a:t>
            </a:r>
            <a:r>
              <a:rPr lang="en-US" sz="5600" b="1" dirty="0" smtClean="0"/>
              <a:t>  	</a:t>
            </a:r>
            <a:r>
              <a:rPr lang="hi-IN" sz="5600" b="1" dirty="0" smtClean="0"/>
              <a:t>१०) दुष्ट वागणूक</a:t>
            </a:r>
          </a:p>
          <a:p>
            <a:pPr>
              <a:lnSpc>
                <a:spcPct val="170000"/>
              </a:lnSpc>
              <a:buNone/>
            </a:pPr>
            <a:r>
              <a:rPr lang="hi-IN" sz="5600" b="1" dirty="0" smtClean="0"/>
              <a:t>११) पौगंडावस्था</a:t>
            </a:r>
            <a:r>
              <a:rPr lang="en-US" sz="5600" b="1" dirty="0" smtClean="0"/>
              <a:t>        		</a:t>
            </a:r>
            <a:r>
              <a:rPr lang="hi-IN" sz="5600" b="1" dirty="0" smtClean="0"/>
              <a:t>१२) कौटुंबिक विघटन</a:t>
            </a:r>
          </a:p>
          <a:p>
            <a:pPr>
              <a:lnSpc>
                <a:spcPct val="170000"/>
              </a:lnSpc>
              <a:buNone/>
            </a:pPr>
            <a:r>
              <a:rPr lang="hi-IN" sz="5600" b="1" dirty="0" smtClean="0"/>
              <a:t>१३) भोवतालची परिस्थिती</a:t>
            </a:r>
            <a:r>
              <a:rPr lang="en-US" sz="5600" b="1" dirty="0" smtClean="0"/>
              <a:t>   		</a:t>
            </a:r>
            <a:r>
              <a:rPr lang="hi-IN" sz="5600" b="1" dirty="0" smtClean="0"/>
              <a:t>१४) करमणुकीच्या साधनांचा अभाव</a:t>
            </a:r>
            <a:endParaRPr lang="en-IN" sz="5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864439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hi-IN" sz="4000" b="1" dirty="0" smtClean="0"/>
              <a:t>बालगुन्हेगारी समस्येवरील उपाययोजना</a:t>
            </a:r>
          </a:p>
          <a:p>
            <a:pPr algn="just">
              <a:lnSpc>
                <a:spcPct val="170000"/>
              </a:lnSpc>
              <a:buNone/>
            </a:pPr>
            <a:r>
              <a:rPr lang="en-IN" b="1" dirty="0" smtClean="0">
                <a:solidFill>
                  <a:srgbClr val="7030A0"/>
                </a:solidFill>
              </a:rPr>
              <a:t>I) </a:t>
            </a:r>
            <a:r>
              <a:rPr lang="hi-IN" b="1" dirty="0" smtClean="0">
                <a:solidFill>
                  <a:srgbClr val="7030A0"/>
                </a:solidFill>
              </a:rPr>
              <a:t>प्रतिबंधात्मक उपाय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   </a:t>
            </a:r>
            <a:r>
              <a:rPr lang="hi-IN" sz="3000" b="1" dirty="0" smtClean="0">
                <a:solidFill>
                  <a:srgbClr val="FF0000"/>
                </a:solidFill>
              </a:rPr>
              <a:t>1)बालन्यायालये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      </a:t>
            </a:r>
            <a:r>
              <a:rPr lang="hi-IN" b="1" dirty="0" smtClean="0"/>
              <a:t>१) बालसुधारक गृहे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२) पालनगृहे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३) परिविक्षा पध्दत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४) अभिवचन पध्दती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   </a:t>
            </a:r>
            <a:r>
              <a:rPr lang="hi-IN" sz="3000" b="1" dirty="0" smtClean="0">
                <a:solidFill>
                  <a:srgbClr val="FF0000"/>
                </a:solidFill>
              </a:rPr>
              <a:t>2) कायदेविषयक उपाययोजना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१) ॲप्रेटिसेस ॲक्ट ऑफ - १८५०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२) रिफॉर्मेटरी स्कूल्स ॲक्ट - १८९७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३) क्रिमिनल प्रोसीजर कोड - (३९९) १८९५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४) तुरूंग सूधारणा समिती - १९२०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५) मुंबई चिल्ड्रेन ॲक्ट - १९२४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3000" b="1" smtClean="0">
                <a:solidFill>
                  <a:srgbClr val="FF0000"/>
                </a:solidFill>
              </a:rPr>
              <a:t>   </a:t>
            </a:r>
            <a:r>
              <a:rPr lang="hi-IN" sz="3000" b="1" smtClean="0">
                <a:solidFill>
                  <a:srgbClr val="FF0000"/>
                </a:solidFill>
              </a:rPr>
              <a:t>3</a:t>
            </a:r>
            <a:r>
              <a:rPr lang="hi-IN" sz="3000" b="1" dirty="0" smtClean="0">
                <a:solidFill>
                  <a:srgbClr val="FF0000"/>
                </a:solidFill>
              </a:rPr>
              <a:t>) इतर उपाययोजना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१) खेड्याची सुधारणा होणे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२) गलिच्छवस्त्या स्वच्छ करणे मोहीम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३) पालकांना योग्य असे मार्गदर्शन करणे/देणे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b="1" dirty="0" smtClean="0"/>
              <a:t>	</a:t>
            </a:r>
            <a:r>
              <a:rPr lang="hi-IN" b="1" dirty="0" smtClean="0"/>
              <a:t>४) प्रचार प्रसार कार्ये - (पालक-शिक्षक सहभाग)</a:t>
            </a:r>
            <a:endParaRPr lang="en-IN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1670" y="3357562"/>
            <a:ext cx="5072098" cy="178595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hi-IN" sz="96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0000" stA="55000" endPos="48000" dist="500" dir="5400000" sy="-100000" algn="bl" rotWithShape="0"/>
                </a:effectLst>
              </a:rPr>
              <a:t>धन्यवाद</a:t>
            </a:r>
            <a:endParaRPr lang="en-IN" sz="9600" b="1" cap="all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1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333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</cp:revision>
  <dcterms:created xsi:type="dcterms:W3CDTF">2019-12-19T08:39:04Z</dcterms:created>
  <dcterms:modified xsi:type="dcterms:W3CDTF">2019-12-19T10:53:18Z</dcterms:modified>
</cp:coreProperties>
</file>